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1"/>
  </p:notesMasterIdLst>
  <p:sldIdLst>
    <p:sldId id="257" r:id="rId2"/>
    <p:sldId id="275" r:id="rId3"/>
    <p:sldId id="258" r:id="rId4"/>
    <p:sldId id="259" r:id="rId5"/>
    <p:sldId id="260" r:id="rId6"/>
    <p:sldId id="261" r:id="rId7"/>
    <p:sldId id="268" r:id="rId8"/>
    <p:sldId id="269" r:id="rId9"/>
    <p:sldId id="270" r:id="rId10"/>
    <p:sldId id="271" r:id="rId11"/>
    <p:sldId id="262" r:id="rId12"/>
    <p:sldId id="264" r:id="rId13"/>
    <p:sldId id="265" r:id="rId14"/>
    <p:sldId id="266" r:id="rId15"/>
    <p:sldId id="274" r:id="rId16"/>
    <p:sldId id="267" r:id="rId17"/>
    <p:sldId id="263" r:id="rId18"/>
    <p:sldId id="273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993300"/>
    <a:srgbClr val="3B2CA6"/>
    <a:srgbClr val="FF0066"/>
    <a:srgbClr val="FF00FF"/>
    <a:srgbClr val="15FF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24" autoAdjust="0"/>
  </p:normalViewPr>
  <p:slideViewPr>
    <p:cSldViewPr>
      <p:cViewPr>
        <p:scale>
          <a:sx n="70" d="100"/>
          <a:sy n="70" d="100"/>
        </p:scale>
        <p:origin x="-136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FC13D-C7BD-4576-AE97-61EAFE23112F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9B114B-C20D-4DCD-8EE9-E8ECB288E2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14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B114B-C20D-4DCD-8EE9-E8ECB288E23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897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6172200" cy="2053590"/>
          </a:xfrm>
        </p:spPr>
        <p:txBody>
          <a:bodyPr>
            <a:prstTxWarp prst="textStop">
              <a:avLst/>
            </a:prstTxWarp>
            <a:normAutofit/>
          </a:bodyPr>
          <a:lstStyle/>
          <a:p>
            <a:pPr algn="ctr"/>
            <a:r>
              <a:rPr lang="ru-RU" sz="4800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Аппаратура для взвешивания</a:t>
            </a:r>
            <a:endParaRPr lang="ru-RU" sz="4800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User\Desktop\lab_balanc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1086" y="2708920"/>
            <a:ext cx="6708746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704856" cy="6048672"/>
          </a:xfrm>
        </p:spPr>
        <p:txBody>
          <a:bodyPr>
            <a:prstTxWarp prst="textPlain">
              <a:avLst/>
            </a:prstTxWarp>
            <a:normAutofit/>
          </a:bodyPr>
          <a:lstStyle/>
          <a:p>
            <a:pPr algn="ctr"/>
            <a: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Особенности TB-K</a:t>
            </a:r>
            <a:b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– влагозащищённая клавиатура;</a:t>
            </a:r>
            <a:b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– компактный дизайн;</a:t>
            </a:r>
            <a:b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– яркий светодиодный дисплей;</a:t>
            </a:r>
            <a:b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– автономное питание обеспечивает работу весов в автономном режиме до 80 часов без подзарядки;</a:t>
            </a:r>
            <a:b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– светодиодная индикация степени заряда встроенного аккумулятора;</a:t>
            </a:r>
            <a:b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– функция тарирования (обнуление массы тары);</a:t>
            </a:r>
            <a:b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– съёмная платформа из нержавеющей стали.</a:t>
            </a:r>
            <a:br>
              <a:rPr lang="ru-RU" sz="20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endParaRPr lang="ru-RU" sz="2000" b="1" dirty="0">
              <a:ln>
                <a:solidFill>
                  <a:srgbClr val="6600CC"/>
                </a:solidFill>
              </a:ln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251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2700">
                  <a:solidFill>
                    <a:srgbClr val="6600CC"/>
                  </a:solidFill>
                  <a:prstDash val="solid"/>
                </a:ln>
                <a:solidFill>
                  <a:schemeClr val="tx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Характеристика весов</a:t>
            </a:r>
            <a:endParaRPr lang="ru-RU" b="1" dirty="0">
              <a:ln w="12700">
                <a:solidFill>
                  <a:srgbClr val="6600CC"/>
                </a:solidFill>
                <a:prstDash val="solid"/>
              </a:ln>
              <a:solidFill>
                <a:schemeClr val="tx2">
                  <a:lumMod val="1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7467600" cy="52772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типы весов характеризуются:</a:t>
            </a:r>
          </a:p>
          <a:p>
            <a:pPr>
              <a:buFont typeface="Wingdings" pitchFamily="2" charset="2"/>
              <a:buChar char="ü"/>
            </a:pPr>
            <a:r>
              <a:rPr lang="ru-RU" u="sng" dirty="0" smtClean="0">
                <a:ln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Предельной нагрузкой</a:t>
            </a:r>
            <a:r>
              <a:rPr lang="ru-RU" dirty="0" smtClean="0">
                <a:ln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dirty="0" smtClean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т.е. наибольшей статистической нагрузкой;</a:t>
            </a:r>
          </a:p>
          <a:p>
            <a:pPr>
              <a:buFont typeface="Wingdings" pitchFamily="2" charset="2"/>
              <a:buChar char="ü"/>
            </a:pPr>
            <a:r>
              <a:rPr lang="ru-RU" u="sng" dirty="0" smtClean="0">
                <a:ln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Ценой деления </a:t>
            </a:r>
            <a:r>
              <a:rPr lang="ru-RU" dirty="0" smtClean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одно деление шкалы соответствует определенной массе;</a:t>
            </a:r>
          </a:p>
          <a:p>
            <a:pPr>
              <a:buFont typeface="Wingdings" pitchFamily="2" charset="2"/>
              <a:buChar char="ü"/>
            </a:pPr>
            <a:r>
              <a:rPr lang="ru-RU" u="sng" dirty="0" smtClean="0">
                <a:ln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Пределом допустимой погрешности взвешивания </a:t>
            </a:r>
            <a:r>
              <a:rPr lang="ru-RU" dirty="0" smtClean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между результатами одного взвешивания и действительной массой взвешиваемого тела. </a:t>
            </a:r>
          </a:p>
          <a:p>
            <a:pPr>
              <a:buFont typeface="Wingdings" pitchFamily="2" charset="2"/>
              <a:buChar char="ü"/>
            </a:pPr>
            <a:r>
              <a:rPr lang="ru-RU" u="sng" dirty="0" smtClean="0">
                <a:ln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Допустимой вариацией показаний </a:t>
            </a:r>
            <a:r>
              <a:rPr lang="ru-RU" dirty="0" smtClean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наибольшая допустимая разность показаний весов при неоднократном взвешивании одного и того же тела.</a:t>
            </a:r>
            <a:endParaRPr lang="ru-RU" dirty="0">
              <a:ln>
                <a:solidFill>
                  <a:srgbClr val="6600CC"/>
                </a:solidFill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hevronInverted">
              <a:avLst/>
            </a:prstTxWarp>
            <a:normAutofit fontScale="90000"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Правила пользования при работе с весами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ru-RU" dirty="0" smtClean="0">
                <a:ln>
                  <a:solidFill>
                    <a:srgbClr val="6600CC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весами нужно обращаться очень осторожно;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dirty="0" smtClean="0">
                <a:ln>
                  <a:solidFill>
                    <a:srgbClr val="6600CC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Весы всегда должны быть чистыми;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dirty="0" smtClean="0">
                <a:ln>
                  <a:solidFill>
                    <a:srgbClr val="6600CC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взвешивания всегда надо пользоваться какой-либо тарой;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dirty="0" smtClean="0">
                <a:ln>
                  <a:solidFill>
                    <a:srgbClr val="6600CC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Около весов для грубого взвешивания и технохимических весов надо иметь банку с дробью для тарирования;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dirty="0" smtClean="0">
                <a:ln>
                  <a:solidFill>
                    <a:srgbClr val="6600CC"/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Взвешивания дурно пахнущих и ядовитых веществ на весах для грубого взвешивания и технохимических весах нужно проводить только в вытяжном шкафу;</a:t>
            </a:r>
            <a:endParaRPr lang="ru-RU" dirty="0">
              <a:ln>
                <a:solidFill>
                  <a:srgbClr val="6600CC"/>
                </a:solidFill>
              </a:ln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7467600" cy="6141296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ln>
                  <a:solidFill>
                    <a:srgbClr val="6600CC"/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аналитических весах нельзя взвешивать в открытых сосудах йод, растворы аммиака, концентрированные кислоты – азотную, соляную, уксусную;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n>
                  <a:solidFill>
                    <a:srgbClr val="6600CC"/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разновесом надо обращаться осторожно;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n>
                  <a:solidFill>
                    <a:srgbClr val="6600CC"/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Разновес после взвешивания надо тут же убрать. Каждой гире в футляре разновеса отведено свое место.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n>
                  <a:solidFill>
                    <a:srgbClr val="6600CC"/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Аналитические весы должны периодически проверяться специалистом.</a:t>
            </a:r>
            <a:endParaRPr lang="ru-RU" dirty="0">
              <a:ln>
                <a:solidFill>
                  <a:srgbClr val="6600CC"/>
                </a:solidFill>
              </a:ln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HL-W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99" y="1124744"/>
            <a:ext cx="5995261" cy="518457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7354888" cy="82073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Многие компании производят различные виды весов.                       </a:t>
            </a:r>
            <a:endParaRPr lang="ru-RU" sz="2800" b="1" dirty="0">
              <a:ln>
                <a:solidFill>
                  <a:srgbClr val="6600CC"/>
                </a:solidFill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64088" y="1124744"/>
            <a:ext cx="3600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Так компания A&amp;D производит не только бытовую измерительную технику, но и аналитические и лабораторные весы, технические и компактные весы, платформенные весы, торговые и счетные весы, фасовочные весы, анализаторы влажности и анализаторы вязкости.</a:t>
            </a:r>
          </a:p>
          <a:p>
            <a:pPr algn="ctr"/>
            <a:endParaRPr lang="ru-RU" sz="2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8878"/>
            <a:ext cx="4680520" cy="6372449"/>
          </a:xfrm>
        </p:spPr>
        <p:txBody>
          <a:bodyPr>
            <a:normAutofit/>
          </a:bodyPr>
          <a:lstStyle/>
          <a:p>
            <a:pPr algn="ctr"/>
            <a:r>
              <a:rPr lang="ru-RU" sz="2200" dirty="0" smtClean="0">
                <a:ln>
                  <a:solidFill>
                    <a:schemeClr val="tx2">
                      <a:lumMod val="50000"/>
                    </a:schemeClr>
                  </a:solidFill>
                </a:ln>
              </a:rPr>
              <a:t> Компания </a:t>
            </a:r>
            <a:r>
              <a:rPr lang="ru-RU" sz="2200" dirty="0" err="1">
                <a:ln>
                  <a:solidFill>
                    <a:schemeClr val="tx2">
                      <a:lumMod val="50000"/>
                    </a:schemeClr>
                  </a:solidFill>
                </a:ln>
              </a:rPr>
              <a:t>Kern</a:t>
            </a:r>
            <a:r>
              <a:rPr lang="ru-RU" sz="2200" dirty="0">
                <a:ln>
                  <a:solidFill>
                    <a:schemeClr val="tx2">
                      <a:lumMod val="50000"/>
                    </a:schemeClr>
                  </a:solidFill>
                </a:ln>
              </a:rPr>
              <a:t> производит широкий спектр весов для различных сфер применения. Аналитические весы, лабораторные весы, прецизионные весы, ювелирные весы, карманные весы, промышленные весы, крановые весы, платформенные весы (настольные и напольные), весы для измерения содержания влаги в образцах производства компании </a:t>
            </a:r>
            <a:r>
              <a:rPr lang="ru-RU" sz="2200" dirty="0" err="1">
                <a:ln>
                  <a:solidFill>
                    <a:schemeClr val="tx2">
                      <a:lumMod val="50000"/>
                    </a:schemeClr>
                  </a:solidFill>
                </a:ln>
              </a:rPr>
              <a:t>Kern</a:t>
            </a:r>
            <a:r>
              <a:rPr lang="ru-RU" sz="2200" dirty="0">
                <a:ln>
                  <a:solidFill>
                    <a:schemeClr val="tx2">
                      <a:lumMod val="50000"/>
                    </a:schemeClr>
                  </a:solidFill>
                </a:ln>
              </a:rPr>
              <a:t> используются в промышленности, лабораториях и образовательных учреждениях.</a:t>
            </a:r>
            <a:br>
              <a:rPr lang="ru-RU" sz="2200" dirty="0">
                <a:ln>
                  <a:solidFill>
                    <a:schemeClr val="tx2">
                      <a:lumMod val="50000"/>
                    </a:schemeClr>
                  </a:solidFill>
                </a:ln>
              </a:rPr>
            </a:br>
            <a:endParaRPr lang="ru-RU" sz="2200" dirty="0">
              <a:ln>
                <a:solidFill>
                  <a:schemeClr val="tx2">
                    <a:lumMod val="50000"/>
                  </a:schemeClr>
                </a:solidFill>
              </a:ln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0648"/>
            <a:ext cx="4224469" cy="58326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2503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5076056" cy="6192688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3B2CA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Компания </a:t>
            </a:r>
            <a:r>
              <a:rPr lang="ru-RU" dirty="0" err="1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3B2CA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Sartorius</a:t>
            </a:r>
            <a:r>
              <a:rPr lang="ru-RU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3B2CA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производит лабораторное оборудование для взвешивания и измерения влажности образца - аналитические весы, лабораторные весы, промышленные весы, весы-влагомеры на базе аналитических весов, а также оборудование для фильтрации образцов – лабораторные фильтрационные установки и фильтры, промышленные фильтрационные системы.</a:t>
            </a:r>
            <a:endParaRPr lang="ru-RU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3B2CA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C:\Users\User\Desktop\LP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692696"/>
            <a:ext cx="4032448" cy="52565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6552728" cy="5145435"/>
          </a:xfrm>
        </p:spPr>
        <p:txBody>
          <a:bodyPr/>
          <a:lstStyle/>
          <a:p>
            <a:pPr algn="ctr"/>
            <a:r>
              <a:rPr lang="ru-RU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Гири, предназначенные для точных взвешиваний </a:t>
            </a:r>
            <a:r>
              <a:rPr lang="ru-RU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500г до 1г</a:t>
            </a:r>
            <a:r>
              <a:rPr lang="ru-RU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изготавливают из медных сплавов или нержавеющей стали в виде усеченного конуса.</a:t>
            </a:r>
          </a:p>
          <a:p>
            <a:pPr algn="ctr"/>
            <a:r>
              <a:rPr lang="ru-RU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Гири от </a:t>
            </a:r>
            <a:r>
              <a:rPr lang="ru-RU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500мг до 1мг </a:t>
            </a:r>
            <a:r>
              <a:rPr lang="ru-RU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изготавливают из алюминия, никеля, платины, в виде прямоугольных пластинок с загнутыми уголками.</a:t>
            </a:r>
            <a:endParaRPr lang="ru-RU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116632"/>
            <a:ext cx="4032448" cy="86409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ГИри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122" name="Picture 2" descr="C:\Users\User\Desktop\89026.img.smallIm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5253" y="138765"/>
            <a:ext cx="1858516" cy="18585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User\Desktop\6615486_w200_h200_giri_vesovy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66494" y="4725144"/>
            <a:ext cx="2165945" cy="175883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124" name="Picture 4" descr="C:\Users\User\Desktop\3316755_w200_h200_giri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2636912"/>
            <a:ext cx="1860798" cy="17739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3300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Аппаратура для взвешивания важна не только в лаборатории, но и в повседневной жизни играет большую роль, для определения количества необходимого объекта</a:t>
            </a:r>
            <a:r>
              <a:rPr lang="ru-RU" sz="3300" dirty="0" smtClean="0"/>
              <a:t>.</a:t>
            </a:r>
            <a:endParaRPr lang="ru-RU" sz="3300" dirty="0"/>
          </a:p>
        </p:txBody>
      </p:sp>
    </p:spTree>
    <p:extLst>
      <p:ext uri="{BB962C8B-B14F-4D97-AF65-F5344CB8AC3E}">
        <p14:creationId xmlns:p14="http://schemas.microsoft.com/office/powerpoint/2010/main" val="233652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08912" cy="3384376"/>
          </a:xfrm>
        </p:spPr>
        <p:txBody>
          <a:bodyPr>
            <a:prstTxWarp prst="textDeflate">
              <a:avLst/>
            </a:prstTxWarp>
            <a:normAutofit/>
          </a:bodyPr>
          <a:lstStyle/>
          <a:p>
            <a:pPr algn="ctr"/>
            <a:r>
              <a:rPr lang="ru-RU" sz="35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6600CC"/>
                </a:solidFill>
              </a:rPr>
              <a:t>Спасибо за внимание!!!</a:t>
            </a:r>
            <a:endParaRPr lang="ru-RU" sz="35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66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005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8992" cy="6264696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ru-RU" sz="3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Аппаратура для взвешивания относится к общей лабораторной технике, которая позволяет более точно определить массу исследуемого объекта.</a:t>
            </a:r>
            <a:br>
              <a:rPr lang="ru-RU" sz="3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3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3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 ней относятся: гири, </a:t>
            </a:r>
            <a:br>
              <a:rPr lang="ru-RU" sz="33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33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33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                      весы - аналитические</a:t>
            </a:r>
            <a:br>
              <a:rPr lang="ru-RU" sz="33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33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33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                                 - технические</a:t>
            </a:r>
            <a:br>
              <a:rPr lang="ru-RU" sz="33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33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33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                                 - электронные</a:t>
            </a:r>
            <a:br>
              <a:rPr lang="ru-RU" sz="33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33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33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                                 - специальные</a:t>
            </a:r>
            <a:br>
              <a:rPr lang="ru-RU" sz="33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33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33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                                 - </a:t>
            </a:r>
            <a:r>
              <a:rPr lang="ru-RU" sz="33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равноплечевые</a:t>
            </a:r>
            <a:r>
              <a:rPr lang="ru-RU" sz="33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33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ru-RU" sz="33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668964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7467600" cy="216024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В зависимости от точности измерения массы различают весы для </a:t>
            </a:r>
            <a:r>
              <a:rPr lang="ru-RU" sz="28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грубого взвешивания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(до 1 грамма), для </a:t>
            </a:r>
            <a:r>
              <a:rPr lang="ru-RU" sz="28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точного взвешивания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( точностью до 10 мг), для сверхточного взвешивания – </a:t>
            </a:r>
            <a:r>
              <a:rPr lang="ru-RU" sz="28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2" action="ppaction://hlinksldjump"/>
              </a:rPr>
              <a:t>аналитические.</a:t>
            </a:r>
            <a:endParaRPr lang="ru-RU" sz="28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260648"/>
            <a:ext cx="381642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">
              <a:avLst/>
            </a:prstTxWarp>
            <a:spAutoFit/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Весы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 descr="C:\Users\User\Desktop\Ekwi_big_12233238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789040"/>
            <a:ext cx="6264696" cy="28377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706gicpv-big.jpg"/>
          <p:cNvPicPr>
            <a:picLocks noChangeAspect="1" noChangeArrowheads="1"/>
          </p:cNvPicPr>
          <p:nvPr/>
        </p:nvPicPr>
        <p:blipFill>
          <a:blip r:embed="rId2" cstate="print">
            <a:lum contrast="-2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47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prstTxWarp prst="textCanUp">
              <a:avLst/>
            </a:prstTxWarp>
            <a:normAutofit fontScale="92500" lnSpcReduction="20000"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Аналитические химические (точность до 0,1-1,0 мг) – весы типа – АДВ с предельной нагрузкой 200 г, или аналитические полуавтоматические типа – ВАО-200</a:t>
            </a:r>
          </a:p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Аналитические полу микрохимические (точность до 0,01-0,05 мг)</a:t>
            </a:r>
          </a:p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Аналитические </a:t>
            </a:r>
            <a:r>
              <a:rPr lang="ru-RU" b="1" dirty="0" err="1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ультрахимические</a:t>
            </a:r>
            <a:r>
              <a:rPr lang="ru-RU" b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(точность до 0,001-0,05 мг)</a:t>
            </a:r>
          </a:p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Электронные, например, типа – ЭМ-1</a:t>
            </a:r>
            <a:endParaRPr lang="ru-RU" b="1" dirty="0">
              <a:ln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38301" y="188640"/>
            <a:ext cx="8764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Аналитические весы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Пробирные (точность до 0,004мг), используемые как контрольный прибор в Палате мер и весов</a:t>
            </a:r>
          </a:p>
          <a:p>
            <a:pPr algn="ctr"/>
            <a:r>
              <a:rPr lang="ru-RU" b="1" dirty="0" err="1" smtClean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Торзионные</a:t>
            </a:r>
            <a:r>
              <a:rPr lang="ru-RU" b="1" dirty="0" smtClean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 (точность до 1,0-0,05 мг)</a:t>
            </a:r>
          </a:p>
          <a:p>
            <a:pPr algn="ctr"/>
            <a:r>
              <a:rPr lang="ru-RU" b="1" dirty="0" smtClean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Одночашечные аналитические весы, предназначенные для быстрого полуавтоматического взвешивания</a:t>
            </a:r>
            <a:endParaRPr lang="ru-RU" b="1" dirty="0">
              <a:ln>
                <a:solidFill>
                  <a:srgbClr val="6600CC"/>
                </a:solidFill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260648"/>
            <a:ext cx="76514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rgbClr val="FF0066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Специальные весы</a:t>
            </a:r>
            <a:endParaRPr lang="ru-RU" sz="5400" b="1" dirty="0">
              <a:ln w="12700">
                <a:solidFill>
                  <a:srgbClr val="FF0066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7467600" cy="5577483"/>
          </a:xfrm>
        </p:spPr>
        <p:txBody>
          <a:bodyPr>
            <a:prstTxWarp prst="textPlain">
              <a:avLst/>
            </a:prstTxWarp>
            <a:normAutofit/>
          </a:bodyPr>
          <a:lstStyle/>
          <a:p>
            <a:pPr algn="ctr"/>
            <a:r>
              <a:rPr lang="ru-RU" sz="3600" b="1" dirty="0" err="1" smtClean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Торзионные</a:t>
            </a:r>
            <a:r>
              <a:rPr lang="ru-RU" sz="3600" b="1" dirty="0" smtClean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или крутильные весы применяются для быстрого и точного взвешивания малых масс.</a:t>
            </a:r>
          </a:p>
          <a:p>
            <a:pPr algn="ctr"/>
            <a:r>
              <a:rPr lang="ru-RU" sz="3600" b="1" dirty="0" smtClean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Чувствительный элемент в </a:t>
            </a:r>
            <a:r>
              <a:rPr lang="ru-RU" sz="3600" b="1" dirty="0" err="1" smtClean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торзионных</a:t>
            </a:r>
            <a:r>
              <a:rPr lang="ru-RU" sz="3600" b="1" dirty="0" smtClean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весах – </a:t>
            </a:r>
            <a:r>
              <a:rPr lang="ru-RU" sz="3600" b="1" i="1" dirty="0" smtClean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упругая нить</a:t>
            </a:r>
            <a:r>
              <a:rPr lang="ru-RU" sz="3600" b="1" dirty="0" smtClean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или </a:t>
            </a:r>
            <a:r>
              <a:rPr lang="ru-RU" sz="3600" b="1" i="1" dirty="0" smtClean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спиральная пружина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4" cy="114300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           </a:t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       </a:t>
            </a:r>
            <a:r>
              <a:rPr lang="ru-RU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тв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-к весы </a:t>
            </a:r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технические 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      жидкокристаллическим дисплеем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07504" y="1988840"/>
            <a:ext cx="4007296" cy="4137323"/>
          </a:xfrm>
        </p:spPr>
        <p:txBody>
          <a:bodyPr>
            <a:prstTxWarp prst="textCanDown">
              <a:avLst/>
            </a:prstTxWarp>
            <a:normAutofit fontScale="92500"/>
          </a:bodyPr>
          <a:lstStyle/>
          <a:p>
            <a:r>
              <a:rPr lang="ru-RU" b="1" dirty="0">
                <a:ln>
                  <a:solidFill>
                    <a:srgbClr val="6600CC"/>
                  </a:solidFill>
                </a:ln>
                <a:solidFill>
                  <a:srgbClr val="00B0F0"/>
                </a:solidFill>
              </a:rPr>
              <a:t>Технические весы серии «TB K» с жидкокристаллическим дисплеем (ЖКИ) предназначены для взвешивания сырья, фасовки готовой продукции или товаров на складах, в магазинах, торговых площадках.</a:t>
            </a:r>
          </a:p>
        </p:txBody>
      </p:sp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628800"/>
            <a:ext cx="4752528" cy="46805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88227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7704856" cy="5760640"/>
          </a:xfrm>
        </p:spPr>
        <p:txBody>
          <a:bodyPr>
            <a:prstTxWarp prst="textPlain">
              <a:avLst/>
            </a:prstTxWarp>
            <a:noAutofit/>
          </a:bodyPr>
          <a:lstStyle/>
          <a:p>
            <a:r>
              <a:rPr lang="ru-RU" sz="28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Особенности TB-K</a:t>
            </a:r>
            <a:br>
              <a:rPr lang="ru-RU" sz="28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– влагозащищённая клавиатура;</a:t>
            </a:r>
            <a:br>
              <a:rPr lang="ru-RU" sz="28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– жидкокристаллический дисплей с автоматической подсветкой;</a:t>
            </a:r>
            <a:br>
              <a:rPr lang="ru-RU" sz="28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– автономное питание обеспечивает работу весов в автономном режиме до 80 часов без подзарядки;</a:t>
            </a:r>
            <a:br>
              <a:rPr lang="ru-RU" sz="28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– светодиодная индикация степени заряда встроенного аккумулятора;</a:t>
            </a:r>
            <a:br>
              <a:rPr lang="ru-RU" sz="28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– функция тарирования (обнуление массы тары);</a:t>
            </a:r>
            <a:br>
              <a:rPr lang="ru-RU" sz="28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– съёмная платформа из нержавеющей стали.</a:t>
            </a:r>
            <a:br>
              <a:rPr lang="ru-RU" sz="28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endParaRPr lang="ru-RU" sz="2800" b="1" dirty="0">
              <a:ln>
                <a:solidFill>
                  <a:srgbClr val="6600CC"/>
                </a:solidFill>
              </a:ln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101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5945088" cy="1143000"/>
          </a:xfrm>
        </p:spPr>
        <p:txBody>
          <a:bodyPr>
            <a:prstTxWarp prst="textWave1">
              <a:avLst/>
            </a:prstTxWarp>
            <a:normAutofit fontScale="90000"/>
          </a:bodyPr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TB-K 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весы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технические     светодиодные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0" y="1628800"/>
            <a:ext cx="4932040" cy="4896544"/>
          </a:xfrm>
        </p:spPr>
        <p:txBody>
          <a:bodyPr>
            <a:normAutofit/>
          </a:bodyPr>
          <a:lstStyle/>
          <a:p>
            <a:r>
              <a:rPr lang="ru-RU" sz="2800" b="1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Технические весы серии «TB K» с светодиодным дисплеем предназначены для взвешивания сырья, фасовки готовой продукции или товаров на складах, в магазинах, торговых площадках</a:t>
            </a:r>
            <a:r>
              <a:rPr lang="ru-RU" sz="2800" dirty="0">
                <a:ln>
                  <a:solidFill>
                    <a:srgbClr val="6600CC"/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844824"/>
            <a:ext cx="3528392" cy="38884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31788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theme/theme1.xml><?xml version="1.0" encoding="utf-8"?>
<a:theme xmlns:a="http://schemas.openxmlformats.org/drawingml/2006/main" name="Техническ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206</TotalTime>
  <Words>631</Words>
  <Application>Microsoft Office PowerPoint</Application>
  <PresentationFormat>Экран (4:3)</PresentationFormat>
  <Paragraphs>47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Техническая</vt:lpstr>
      <vt:lpstr>Аппаратура для взвешивания</vt:lpstr>
      <vt:lpstr>Аппаратура для взвешивания относится к общей лабораторной технике, которая позволяет более точно определить массу исследуемого объекта.  К ней относятся: гири,                                 весы - аналитические                                           - технические                                           - электронные                                           - специальные                                           - равноплечевые 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      тв-к весы технические с      жидкокристаллическим дисплеем</vt:lpstr>
      <vt:lpstr>Особенности TB-K  – влагозащищённая клавиатура;  – жидкокристаллический дисплей с автоматической подсветкой;  – автономное питание обеспечивает работу весов в автономном режиме до 80 часов без подзарядки;  – светодиодная индикация степени заряда встроенного аккумулятора;  – функция тарирования (обнуление массы тары);  – съёмная платформа из нержавеющей стали. </vt:lpstr>
      <vt:lpstr>TB-K весы технические     светодиодные</vt:lpstr>
      <vt:lpstr>Особенности TB-K  – влагозащищённая клавиатура;  – компактный дизайн;  – яркий светодиодный дисплей;  – автономное питание обеспечивает работу весов в автономном режиме до 80 часов без подзарядки;  – светодиодная индикация степени заряда встроенного аккумулятора;  – функция тарирования (обнуление массы тары);  – съёмная платформа из нержавеющей стали. </vt:lpstr>
      <vt:lpstr>Характеристика весов</vt:lpstr>
      <vt:lpstr>Правила пользования при работе с весами</vt:lpstr>
      <vt:lpstr>Презентация PowerPoint</vt:lpstr>
      <vt:lpstr>Презентация PowerPoint</vt:lpstr>
      <vt:lpstr> Компания Kern производит широкий спектр весов для различных сфер применения. Аналитические весы, лабораторные весы, прецизионные весы, ювелирные весы, карманные весы, промышленные весы, крановые весы, платформенные весы (настольные и напольные), весы для измерения содержания влаги в образцах производства компании Kern используются в промышленности, лабораториях и образовательных учреждениях. </vt:lpstr>
      <vt:lpstr>Презентация PowerPoint</vt:lpstr>
      <vt:lpstr>Презентация PowerPoint</vt:lpstr>
      <vt:lpstr>Аппаратура для взвешивания важна не только в лаборатории, но и в повседневной жизни играет большую роль, для определения количества необходимого объекта.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Лёлик</dc:creator>
  <cp:lastModifiedBy>Windows 7</cp:lastModifiedBy>
  <cp:revision>27</cp:revision>
  <dcterms:created xsi:type="dcterms:W3CDTF">2012-10-03T10:09:17Z</dcterms:created>
  <dcterms:modified xsi:type="dcterms:W3CDTF">2012-12-13T04:30:41Z</dcterms:modified>
</cp:coreProperties>
</file>